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5" r:id="rId3"/>
    <p:sldId id="276" r:id="rId4"/>
    <p:sldId id="286" r:id="rId5"/>
    <p:sldId id="291" r:id="rId6"/>
    <p:sldId id="293" r:id="rId7"/>
    <p:sldId id="294" r:id="rId8"/>
    <p:sldId id="277" r:id="rId9"/>
    <p:sldId id="298" r:id="rId10"/>
    <p:sldId id="292" r:id="rId11"/>
    <p:sldId id="296" r:id="rId12"/>
    <p:sldId id="297" r:id="rId13"/>
    <p:sldId id="27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279" r:id="rId23"/>
    <p:sldId id="290" r:id="rId24"/>
    <p:sldId id="289" r:id="rId25"/>
    <p:sldId id="274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Brian Mungai" initials="BM" lastIdx="2" clrIdx="3">
    <p:extLst>
      <p:ext uri="{19B8F6BF-5375-455C-9EA6-DF929625EA0E}">
        <p15:presenceInfo xmlns:p15="http://schemas.microsoft.com/office/powerpoint/2012/main" userId="1599245b1a4a9a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6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28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2.png"/><Relationship Id="rId18" Type="http://schemas.microsoft.com/office/2007/relationships/hdphoto" Target="../media/hdphoto16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microsoft.com/office/2007/relationships/hdphoto" Target="../media/hdphoto13.wdp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10.xml"/><Relationship Id="rId6" Type="http://schemas.microsoft.com/office/2007/relationships/hdphoto" Target="../media/hdphoto10.wdp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30.png"/><Relationship Id="rId14" Type="http://schemas.microsoft.com/office/2007/relationships/hdphoto" Target="../media/hdphoto1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7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TRAVEL INSURANCE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MUNGAI (DATA VISUALIST)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AF46-3BB7-E341-AAB9-51AD96F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visited countries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FFBE57-556D-65A2-8C12-94C7AC6B0B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4107" y="411168"/>
            <a:ext cx="5789613" cy="38030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072CA-9696-8F38-3CDE-D982BE188D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30F92-4B59-4810-2FAD-9A8BC8397C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C0789-9916-AB49-971C-4C7DF0CBB710}"/>
              </a:ext>
            </a:extLst>
          </p:cNvPr>
          <p:cNvSpPr txBox="1"/>
          <p:nvPr/>
        </p:nvSpPr>
        <p:spPr>
          <a:xfrm>
            <a:off x="6096000" y="4890052"/>
            <a:ext cx="5107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total of </a:t>
            </a:r>
            <a:r>
              <a:rPr lang="en-US" b="1" dirty="0"/>
              <a:t>147</a:t>
            </a:r>
            <a:r>
              <a:rPr lang="en-US" dirty="0"/>
              <a:t> countries were visited during the year. </a:t>
            </a:r>
          </a:p>
          <a:p>
            <a:r>
              <a:rPr lang="en-US" dirty="0"/>
              <a:t>Singapore stood out with a significant margin.</a:t>
            </a:r>
          </a:p>
        </p:txBody>
      </p:sp>
    </p:spTree>
    <p:extLst>
      <p:ext uri="{BB962C8B-B14F-4D97-AF65-F5344CB8AC3E}">
        <p14:creationId xmlns:p14="http://schemas.microsoft.com/office/powerpoint/2010/main" val="36132171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1C3D-A540-3985-D84B-5CB98E22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500" y="1555878"/>
            <a:ext cx="8244113" cy="673480"/>
          </a:xfrm>
        </p:spPr>
        <p:txBody>
          <a:bodyPr/>
          <a:lstStyle/>
          <a:p>
            <a:r>
              <a:rPr lang="en-US" i="0" dirty="0">
                <a:effectLst/>
                <a:latin typeface="Inter"/>
              </a:rPr>
              <a:t>what are our high income insurance plans?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94DFF-5AA5-3B8A-D924-DA7A7EC944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Inter"/>
              </a:rPr>
              <a:t>Best sales insurance product vs Highest profit insurance product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B31E7-1485-9CC5-CBBF-4CC28DBAE4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40AC1-B96E-5496-A2A2-C44F094F37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4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05239"/>
            <a:ext cx="10121900" cy="652463"/>
          </a:xfrm>
        </p:spPr>
        <p:txBody>
          <a:bodyPr/>
          <a:lstStyle/>
          <a:p>
            <a:r>
              <a:rPr lang="en-US" sz="3200" dirty="0"/>
              <a:t>Highest SOLD INSURANCE PLANS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3EABC6C-08AB-6758-E48E-1E5EBF6A16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10" y="1157702"/>
            <a:ext cx="10957657" cy="405285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8F44F9-91EF-ADA1-4F7B-B68678A8F464}"/>
              </a:ext>
            </a:extLst>
          </p:cNvPr>
          <p:cNvSpPr txBox="1"/>
          <p:nvPr/>
        </p:nvSpPr>
        <p:spPr>
          <a:xfrm>
            <a:off x="14410" y="5592417"/>
            <a:ext cx="1179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total of </a:t>
            </a:r>
            <a:r>
              <a:rPr lang="en-US" b="1" u="sng" dirty="0"/>
              <a:t>1,310,175 </a:t>
            </a:r>
            <a:r>
              <a:rPr lang="en-US" dirty="0"/>
              <a:t>insurance plans were sold in the year.</a:t>
            </a:r>
          </a:p>
          <a:p>
            <a:r>
              <a:rPr lang="en-US" dirty="0"/>
              <a:t>Cancellation plan had the highest sale of </a:t>
            </a:r>
            <a:r>
              <a:rPr lang="en-US" b="1" dirty="0"/>
              <a:t>390,105.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43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profit plans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57A8C10-DEA9-1102-641C-FC45846955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870869"/>
            <a:ext cx="7342989" cy="358902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B41D92-A4E0-0677-84E9-1AFE4A161681}"/>
              </a:ext>
            </a:extLst>
          </p:cNvPr>
          <p:cNvSpPr txBox="1"/>
          <p:nvPr/>
        </p:nvSpPr>
        <p:spPr>
          <a:xfrm>
            <a:off x="7018443" y="3145535"/>
            <a:ext cx="4371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Despite Cancellation plan being the most sold, it didn’t manage to be among the top 5 highest profit plan.</a:t>
            </a:r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3FD5-C58F-DB7E-D767-F706140A7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64" y="702365"/>
            <a:ext cx="10122632" cy="985016"/>
          </a:xfrm>
        </p:spPr>
        <p:txBody>
          <a:bodyPr/>
          <a:lstStyle/>
          <a:p>
            <a:r>
              <a:rPr lang="en-US" dirty="0"/>
              <a:t>Highest performing agencies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ADEED1-4413-5035-2FA2-58BBA4DD77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869" y="2175669"/>
            <a:ext cx="6600825" cy="4267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32856-EC7B-9E22-0E37-5DCD668DB8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225F2-2E83-43FB-CB7E-1C11A2FAB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C6F66-ED2B-5BF0-167D-CDB6191DE496}"/>
              </a:ext>
            </a:extLst>
          </p:cNvPr>
          <p:cNvSpPr txBox="1"/>
          <p:nvPr/>
        </p:nvSpPr>
        <p:spPr>
          <a:xfrm>
            <a:off x="6735693" y="3108091"/>
            <a:ext cx="493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clients preferred using </a:t>
            </a:r>
            <a:r>
              <a:rPr lang="en-US" b="1" dirty="0"/>
              <a:t>CWT </a:t>
            </a:r>
            <a:r>
              <a:rPr lang="en-US" dirty="0"/>
              <a:t>agency.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concluded that </a:t>
            </a:r>
            <a:r>
              <a:rPr lang="en-US" b="1" dirty="0"/>
              <a:t>CWT, C2B JZI </a:t>
            </a:r>
            <a:r>
              <a:rPr lang="en-US" dirty="0"/>
              <a:t>&amp; </a:t>
            </a:r>
            <a:r>
              <a:rPr lang="en-US" b="1" dirty="0"/>
              <a:t>LWC</a:t>
            </a:r>
            <a:r>
              <a:rPr lang="en-US" dirty="0"/>
              <a:t> are the top agencies used by majority of the clients.  </a:t>
            </a:r>
          </a:p>
        </p:txBody>
      </p:sp>
    </p:spTree>
    <p:extLst>
      <p:ext uri="{BB962C8B-B14F-4D97-AF65-F5344CB8AC3E}">
        <p14:creationId xmlns:p14="http://schemas.microsoft.com/office/powerpoint/2010/main" val="21550015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EB01-F887-C10E-A8A4-9A31E8EC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CHANNELS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21EB72-D6CD-43D3-F056-7DB15DF2AF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923166"/>
            <a:ext cx="5832644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84652-EF5F-2F45-9242-3200232F6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5E09D-A3D2-E164-5E27-16ACC7BA51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26A3C-2EC1-BD78-6596-84AF2CBDCF2E}"/>
              </a:ext>
            </a:extLst>
          </p:cNvPr>
          <p:cNvSpPr txBox="1"/>
          <p:nvPr/>
        </p:nvSpPr>
        <p:spPr>
          <a:xfrm>
            <a:off x="6359358" y="3175505"/>
            <a:ext cx="5141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It can be concluded that more than </a:t>
            </a:r>
            <a:r>
              <a:rPr lang="en-US" b="1" dirty="0"/>
              <a:t>85%  </a:t>
            </a:r>
            <a:r>
              <a:rPr lang="en-US" dirty="0"/>
              <a:t>our clients preferred </a:t>
            </a:r>
            <a:r>
              <a:rPr lang="en-US" b="1" dirty="0"/>
              <a:t>online distribution </a:t>
            </a:r>
            <a:r>
              <a:rPr lang="en-US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27944704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D24A5-FED4-2528-5B8F-35235C11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251791"/>
            <a:ext cx="10122632" cy="1276564"/>
          </a:xfrm>
        </p:spPr>
        <p:txBody>
          <a:bodyPr/>
          <a:lstStyle/>
          <a:p>
            <a:r>
              <a:rPr lang="en-US" dirty="0"/>
              <a:t>AGENCIES WITH ONLINE DISTRIBUTION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C180A9-359F-B5EE-5016-D0EDAA7D2E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939731"/>
            <a:ext cx="552462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ACDB0-39FA-CFAA-5C67-B132BEEAFE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E04C5-AD3B-6715-001D-6E88075F6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BEA23-1E6D-8F8F-7233-F9C1589F0F70}"/>
              </a:ext>
            </a:extLst>
          </p:cNvPr>
          <p:cNvSpPr txBox="1"/>
          <p:nvPr/>
        </p:nvSpPr>
        <p:spPr>
          <a:xfrm>
            <a:off x="6195524" y="2915071"/>
            <a:ext cx="5194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can be noted that the </a:t>
            </a:r>
            <a:r>
              <a:rPr lang="en-US" b="1" dirty="0"/>
              <a:t>CWT</a:t>
            </a:r>
            <a:r>
              <a:rPr lang="en-US" dirty="0"/>
              <a:t> agency didn’t fully utilize the online distribution being the leading agency when it comes to commissions.</a:t>
            </a:r>
          </a:p>
        </p:txBody>
      </p:sp>
    </p:spTree>
    <p:extLst>
      <p:ext uri="{BB962C8B-B14F-4D97-AF65-F5344CB8AC3E}">
        <p14:creationId xmlns:p14="http://schemas.microsoft.com/office/powerpoint/2010/main" val="4932324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3FF8-5353-7287-6543-18A73DE2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63826"/>
            <a:ext cx="10122632" cy="1064529"/>
          </a:xfrm>
        </p:spPr>
        <p:txBody>
          <a:bodyPr/>
          <a:lstStyle/>
          <a:p>
            <a:r>
              <a:rPr lang="en-US" dirty="0"/>
              <a:t>AGENCIES WITH Offline DISTRIBUTION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74954B-F3AE-1E49-C6F3-76D3085F97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939731"/>
            <a:ext cx="5441482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683A7-5ABF-5967-4A0D-B140AD86D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E7AF4-EDC7-3E01-61C4-BA40563A8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02796-4BFA-6F92-D6BC-B48C99B9AF60}"/>
              </a:ext>
            </a:extLst>
          </p:cNvPr>
          <p:cNvSpPr txBox="1"/>
          <p:nvPr/>
        </p:nvSpPr>
        <p:spPr>
          <a:xfrm>
            <a:off x="5911484" y="3429000"/>
            <a:ext cx="56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be noted how the offline has a significant lower count than the online distribution channels</a:t>
            </a:r>
          </a:p>
        </p:txBody>
      </p:sp>
    </p:spTree>
    <p:extLst>
      <p:ext uri="{BB962C8B-B14F-4D97-AF65-F5344CB8AC3E}">
        <p14:creationId xmlns:p14="http://schemas.microsoft.com/office/powerpoint/2010/main" val="29458574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6A92-C373-D3F2-EA0A-3C4DF120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470" y="2568657"/>
            <a:ext cx="5744335" cy="1553418"/>
          </a:xfrm>
        </p:spPr>
        <p:txBody>
          <a:bodyPr/>
          <a:lstStyle/>
          <a:p>
            <a:r>
              <a:rPr lang="en-US" dirty="0"/>
              <a:t>WHAT ARE OUR CLAIM REQUESTS ANALYSIS?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4FD1DE9-4FA5-D097-0655-62CA34FB6D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1" b="2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0C3E1C2-EC49-7531-3163-4C199F2324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2" r="10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331BB62-98FD-F299-F6CC-F9D1A03C0E4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6" r="1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CC3D0D9-E4EF-BC55-6633-ED0FF15CBA0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D81806-3CBD-C6E2-6CED-101DA46E039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9352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D66D-217A-4D28-1940-9A503EA2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CLAIM REQUEST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2F1816-619E-B82F-0768-B40468098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51262" y="2056606"/>
            <a:ext cx="4324350" cy="38957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17EED-F5BB-48FE-5456-D272DA6C7E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930B-94D2-73C1-D851-5FBA5FAF68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050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7C58-A1F9-7896-2145-584D6538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COUNTRIES CLAIM REQUESTS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10CDFB-65F9-F489-AB9A-F80F44C7EC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085974"/>
            <a:ext cx="4857750" cy="38957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9FDC4-8143-74B0-C0F9-1EB1CFFCCE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4E4E9-0BA9-F63B-04ED-3C4AEE687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ABB69-7729-3CE9-4E22-9FD8269C8637}"/>
              </a:ext>
            </a:extLst>
          </p:cNvPr>
          <p:cNvSpPr txBox="1"/>
          <p:nvPr/>
        </p:nvSpPr>
        <p:spPr>
          <a:xfrm>
            <a:off x="5911484" y="3429000"/>
            <a:ext cx="5538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It can be noted that some countries that were not top 5 visited report high amount of claim requests.</a:t>
            </a:r>
          </a:p>
        </p:txBody>
      </p:sp>
    </p:spTree>
    <p:extLst>
      <p:ext uri="{BB962C8B-B14F-4D97-AF65-F5344CB8AC3E}">
        <p14:creationId xmlns:p14="http://schemas.microsoft.com/office/powerpoint/2010/main" val="3108190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61D78-B442-EE73-7D23-98362298B9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800" b="1" dirty="0"/>
              <a:t>Analysis of claims by gender factor could not be done due to the high number of unknown in the records.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A01A8-B02D-87B5-1F18-D3B4D6B5D3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2CED5-B22A-9A8C-EFED-2FD913FEF6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667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THERE'S ALWAYS ANOTHER ONE COMING.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60111" y="801377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9009602" y="1801064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921613-A2A4-672F-8CE1-64641C51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16" name="Picture Placeholder 15" descr="Team member head shot&#10;">
            <a:extLst>
              <a:ext uri="{FF2B5EF4-FFF2-40B4-BE49-F238E27FC236}">
                <a16:creationId xmlns:a16="http://schemas.microsoft.com/office/drawing/2014/main" id="{D3F33FD0-EF82-7514-BE2D-11830489D8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" r="153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A1D41D-0857-3138-ACC8-642FAC688F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Takuma </a:t>
            </a:r>
          </a:p>
          <a:p>
            <a:r>
              <a:rPr lang="en-US" dirty="0"/>
              <a:t>Hayashi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06328D1-86D0-5845-5BEB-2B038E46A1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President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Placeholder 16" descr="Team member head shot&#10;">
            <a:extLst>
              <a:ext uri="{FF2B5EF4-FFF2-40B4-BE49-F238E27FC236}">
                <a16:creationId xmlns:a16="http://schemas.microsoft.com/office/drawing/2014/main" id="{CCC992E7-2C36-C9E6-2F67-6CCF24E78DD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E965E90D-D692-724C-5D50-9041F3568A5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Mirjam</a:t>
            </a:r>
          </a:p>
          <a:p>
            <a:r>
              <a:rPr lang="en-US" dirty="0"/>
              <a:t>Nilsson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570BC-1064-302D-FEA4-8465C3B6EB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18" name="Picture Placeholder 17" descr="Team member head shot&#10;">
            <a:extLst>
              <a:ext uri="{FF2B5EF4-FFF2-40B4-BE49-F238E27FC236}">
                <a16:creationId xmlns:a16="http://schemas.microsoft.com/office/drawing/2014/main" id="{F5D49AF5-7F54-963C-4897-B951249A133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BDEDB8D2-6724-7574-F062-862481DC11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Flora </a:t>
            </a:r>
          </a:p>
          <a:p>
            <a:r>
              <a:rPr lang="en-US" dirty="0"/>
              <a:t>Berggren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446BFF-4983-9932-49CC-A37A22C5E0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19" name="Picture Placeholder 18" descr="Team member head shot&#10;">
            <a:extLst>
              <a:ext uri="{FF2B5EF4-FFF2-40B4-BE49-F238E27FC236}">
                <a16:creationId xmlns:a16="http://schemas.microsoft.com/office/drawing/2014/main" id="{9AA26BFD-262C-67CF-B2E0-C7D7081ACA6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7C90AAD-C082-CC55-4767-F006C701921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Rajesh </a:t>
            </a:r>
            <a:br>
              <a:rPr lang="en-US" dirty="0"/>
            </a:br>
            <a:r>
              <a:rPr lang="en-US" dirty="0"/>
              <a:t>Santoshi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938B20-3FB2-425F-8A41-89F7FAA8FBB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F1FF8459-BD47-4502-A26F-B546D64F37B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2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E21BA7-E5C4-4FD7-6C9E-DCF6B195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EXTENDED TEAM</a:t>
            </a:r>
          </a:p>
        </p:txBody>
      </p:sp>
      <p:pic>
        <p:nvPicPr>
          <p:cNvPr id="27" name="Picture Placeholder 21" descr="Team member head shot">
            <a:extLst>
              <a:ext uri="{FF2B5EF4-FFF2-40B4-BE49-F238E27FC236}">
                <a16:creationId xmlns:a16="http://schemas.microsoft.com/office/drawing/2014/main" id="{B01332F2-E009-B454-9DC8-6978103813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BB531BBC-C64A-644B-2538-EB38FE936EB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Takuma Hayashi</a:t>
            </a:r>
          </a:p>
          <a:p>
            <a:endParaRPr lang="en-US" dirty="0"/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19A6A633-6F5C-07D2-EB05-8158B140C8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28" name="Picture Placeholder 50" descr="Team member head shot">
            <a:extLst>
              <a:ext uri="{FF2B5EF4-FFF2-40B4-BE49-F238E27FC236}">
                <a16:creationId xmlns:a16="http://schemas.microsoft.com/office/drawing/2014/main" id="{4993E3F9-17C6-0B66-6114-E46E19663C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19" name="Text Placeholder 118">
            <a:extLst>
              <a:ext uri="{FF2B5EF4-FFF2-40B4-BE49-F238E27FC236}">
                <a16:creationId xmlns:a16="http://schemas.microsoft.com/office/drawing/2014/main" id="{E566746A-05C4-9E90-85C7-C72A19502BC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  <a:p>
            <a:endParaRPr lang="en-US" dirty="0"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59CC5724-7B60-4AA4-D040-6BA06EC3B4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29" name="Picture Placeholder 17" descr="Team member head shot">
            <a:extLst>
              <a:ext uri="{FF2B5EF4-FFF2-40B4-BE49-F238E27FC236}">
                <a16:creationId xmlns:a16="http://schemas.microsoft.com/office/drawing/2014/main" id="{7338326D-6AAB-BE3A-9CBF-104EC56C88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9B439F66-55A2-2473-2219-D319CFC187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Flora Berggren</a:t>
            </a:r>
          </a:p>
          <a:p>
            <a:endParaRPr lang="en-US" dirty="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613091B6-6F4F-570A-DA88-691CE0A93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30" name="Picture Placeholder 19" descr="Team member head shot">
            <a:extLst>
              <a:ext uri="{FF2B5EF4-FFF2-40B4-BE49-F238E27FC236}">
                <a16:creationId xmlns:a16="http://schemas.microsoft.com/office/drawing/2014/main" id="{6C110708-92FC-ACA6-191B-60AF7C9A91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C0AAAC49-66B2-FB66-656B-5633DD00BA3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5D2EC543-30A4-23DB-2FB7-5C18B8269F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31" name="Picture Placeholder 15" descr="Team member head shot">
            <a:extLst>
              <a:ext uri="{FF2B5EF4-FFF2-40B4-BE49-F238E27FC236}">
                <a16:creationId xmlns:a16="http://schemas.microsoft.com/office/drawing/2014/main" id="{81A03055-991D-E507-5CF8-52D100B3BBA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BD4DECAB-77F8-CCF2-1B4F-74629D50039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Graham Barnes 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045C05B-7632-FE90-DD57-5ABD8A5BCF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32" name="Picture Placeholder 48" descr="Team member head shot">
            <a:extLst>
              <a:ext uri="{FF2B5EF4-FFF2-40B4-BE49-F238E27FC236}">
                <a16:creationId xmlns:a16="http://schemas.microsoft.com/office/drawing/2014/main" id="{E45A6503-23C4-B7CD-E962-CDF575E9DFB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485155CA-EEF3-CC01-5A66-F632D67D282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115" name="Text Placeholder 114">
            <a:extLst>
              <a:ext uri="{FF2B5EF4-FFF2-40B4-BE49-F238E27FC236}">
                <a16:creationId xmlns:a16="http://schemas.microsoft.com/office/drawing/2014/main" id="{D7242CA8-154C-5C7D-6E98-DC3594B5EB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33" name="Picture Placeholder 52" descr="Team member head shot">
            <a:extLst>
              <a:ext uri="{FF2B5EF4-FFF2-40B4-BE49-F238E27FC236}">
                <a16:creationId xmlns:a16="http://schemas.microsoft.com/office/drawing/2014/main" id="{759D34B2-9AAB-1470-07BA-8785A153828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F420AE87-9AC7-6960-5B38-4F2FE403B42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2159C70C-FAE4-F898-1B5C-9ACE8514DEE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34" name="Picture Placeholder 54" descr="Team member head shot">
            <a:extLst>
              <a:ext uri="{FF2B5EF4-FFF2-40B4-BE49-F238E27FC236}">
                <a16:creationId xmlns:a16="http://schemas.microsoft.com/office/drawing/2014/main" id="{02061082-7D63-EBA4-6464-6FB33818D55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53B1D957-4E96-27FB-0132-30C8DB0631C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9E972938-DB22-AC16-8164-C4D03AFAF41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151" name="Footer Placeholder 150">
            <a:extLst>
              <a:ext uri="{FF2B5EF4-FFF2-40B4-BE49-F238E27FC236}">
                <a16:creationId xmlns:a16="http://schemas.microsoft.com/office/drawing/2014/main" id="{403B5C57-609F-2909-BE5E-3352E6AC4971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2" name="Slide Number Placeholder 151">
            <a:extLst>
              <a:ext uri="{FF2B5EF4-FFF2-40B4-BE49-F238E27FC236}">
                <a16:creationId xmlns:a16="http://schemas.microsoft.com/office/drawing/2014/main" id="{1C1F8493-B963-CDFF-50B9-BC053FA825A8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9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4593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insured are aged between 35-40.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of the insurance plans prices should be done to ensure consistency in sales and profit.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investments can be done in the offline distribution to attract more clients.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research can be done regarding Singapore and its high cases of claims and appropriate actions taken.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Brian Mungai Mwangi</a:t>
            </a:r>
          </a:p>
          <a:p>
            <a:r>
              <a:rPr lang="en-US" dirty="0"/>
              <a:t>brian.mungai@student.moringaschool.com</a:t>
            </a:r>
          </a:p>
          <a:p>
            <a:r>
              <a:rPr lang="en-US" dirty="0" err="1"/>
              <a:t>Brimer</a:t>
            </a:r>
            <a:r>
              <a:rPr lang="en-US" dirty="0"/>
              <a:t> Insurance LTD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öhne"/>
              </a:rPr>
              <a:t>Welcome to </a:t>
            </a:r>
            <a:r>
              <a:rPr lang="en-US" b="0" i="0" dirty="0" err="1">
                <a:effectLst/>
                <a:latin typeface="Söhne"/>
              </a:rPr>
              <a:t>Brimer</a:t>
            </a:r>
            <a:r>
              <a:rPr lang="en-US" b="0" i="0" dirty="0">
                <a:effectLst/>
                <a:latin typeface="Söhne"/>
              </a:rPr>
              <a:t> Travel Insurance Department, your trusted partner in providing comprehensive and reliable travel insurance solutions. At </a:t>
            </a:r>
            <a:r>
              <a:rPr lang="en-US" b="0" i="0" dirty="0" err="1">
                <a:effectLst/>
                <a:latin typeface="Söhne"/>
              </a:rPr>
              <a:t>Brimer</a:t>
            </a:r>
            <a:r>
              <a:rPr lang="en-US" b="0" i="0" dirty="0">
                <a:effectLst/>
                <a:latin typeface="Söhne"/>
              </a:rPr>
              <a:t> Travel Insurance, we understand that every journey is a unique adventure, and ensuring your peace of mind throughout your travels is our top priority.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BRIMER TRAVEL INSURANCE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Inter"/>
              </a:rPr>
              <a:t>Having a well and better informed </a:t>
            </a:r>
            <a:r>
              <a:rPr lang="en-US" dirty="0">
                <a:latin typeface="Inter"/>
              </a:rPr>
              <a:t>travel </a:t>
            </a:r>
            <a:r>
              <a:rPr lang="en-US" b="0" i="0" dirty="0">
                <a:effectLst/>
                <a:latin typeface="Inter"/>
              </a:rPr>
              <a:t>insurance information.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B7E6-50F9-79C2-8BF3-A6CE5FFB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0" i="0" dirty="0">
                <a:effectLst/>
                <a:latin typeface="Inter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F716-8380-076A-2AAE-F321DF46B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2819" y="2898913"/>
            <a:ext cx="10126362" cy="1060174"/>
          </a:xfrm>
        </p:spPr>
        <p:txBody>
          <a:bodyPr/>
          <a:lstStyle/>
          <a:p>
            <a:r>
              <a:rPr lang="en-US" sz="4400" b="0" i="0" dirty="0">
                <a:effectLst/>
                <a:latin typeface="Inter"/>
              </a:rPr>
              <a:t>What does our typical customer look like?</a:t>
            </a:r>
            <a:endParaRPr lang="en-US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0B0D7-8DC1-EC7E-3F5E-56F8790356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4D10F-433B-6E85-E2F1-6C25F1F10F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8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B0DB89-3074-E635-8384-1E6D5066D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0262" y="2590798"/>
            <a:ext cx="8136833" cy="4267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F57B2-B510-96E2-5427-95728CE126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A102-5DF1-DFC9-68D3-19A5AA749A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EE155-D394-F43A-8682-AF554F10B111}"/>
              </a:ext>
            </a:extLst>
          </p:cNvPr>
          <p:cNvSpPr txBox="1"/>
          <p:nvPr/>
        </p:nvSpPr>
        <p:spPr>
          <a:xfrm>
            <a:off x="1046922" y="622852"/>
            <a:ext cx="975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AGE GROUP OF CLIENTS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It can be noted that more than </a:t>
            </a:r>
            <a:r>
              <a:rPr lang="en-US" b="1" dirty="0"/>
              <a:t>50%</a:t>
            </a:r>
            <a:r>
              <a:rPr lang="en-US" dirty="0"/>
              <a:t> of clients are aged between </a:t>
            </a:r>
            <a:r>
              <a:rPr lang="en-US" b="1" dirty="0"/>
              <a:t>35-40 </a:t>
            </a:r>
            <a:r>
              <a:rPr lang="en-US" dirty="0"/>
              <a:t>years of 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 can conclude the average age of customer that uses insurance are </a:t>
            </a:r>
            <a:r>
              <a:rPr lang="en-US" b="1" dirty="0"/>
              <a:t>38</a:t>
            </a:r>
            <a:r>
              <a:rPr lang="en-US" dirty="0"/>
              <a:t> or close to </a:t>
            </a:r>
            <a:r>
              <a:rPr lang="en-US" b="1" dirty="0"/>
              <a:t>40</a:t>
            </a:r>
            <a:r>
              <a:rPr lang="en-US" dirty="0"/>
              <a:t> years old.</a:t>
            </a:r>
          </a:p>
        </p:txBody>
      </p:sp>
    </p:spTree>
    <p:extLst>
      <p:ext uri="{BB962C8B-B14F-4D97-AF65-F5344CB8AC3E}">
        <p14:creationId xmlns:p14="http://schemas.microsoft.com/office/powerpoint/2010/main" val="261003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26CD-A62F-54A6-1C5B-8DA35B26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30087"/>
            <a:ext cx="10122632" cy="998268"/>
          </a:xfrm>
        </p:spPr>
        <p:txBody>
          <a:bodyPr/>
          <a:lstStyle/>
          <a:p>
            <a:r>
              <a:rPr lang="en-US" dirty="0"/>
              <a:t>ages where insured are raising claim requests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169E08-26CF-7E18-96B6-8835BA6E4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0168" y="2085974"/>
            <a:ext cx="4324350" cy="38957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8A4B4-DD35-2A93-B1ED-1732B0D58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535E7-3D00-79A9-02D1-287C29030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2B091-300B-E275-089E-90D925C0D7C7}"/>
              </a:ext>
            </a:extLst>
          </p:cNvPr>
          <p:cNvSpPr txBox="1"/>
          <p:nvPr/>
        </p:nvSpPr>
        <p:spPr>
          <a:xfrm>
            <a:off x="6586330" y="2252870"/>
            <a:ext cx="47555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Top 3 ages that claimed the insurance are:</a:t>
            </a:r>
          </a:p>
          <a:p>
            <a:r>
              <a:rPr lang="en-US" dirty="0"/>
              <a:t>        1.</a:t>
            </a:r>
            <a:r>
              <a:rPr lang="en-US" b="1" dirty="0"/>
              <a:t>36</a:t>
            </a:r>
            <a:r>
              <a:rPr lang="en-US" dirty="0"/>
              <a:t> years with </a:t>
            </a:r>
            <a:r>
              <a:rPr lang="en-US" b="1" dirty="0"/>
              <a:t>47.4%</a:t>
            </a:r>
          </a:p>
          <a:p>
            <a:r>
              <a:rPr lang="en-US" dirty="0"/>
              <a:t>        2.</a:t>
            </a:r>
            <a:r>
              <a:rPr lang="en-US" b="1" dirty="0"/>
              <a:t>30 </a:t>
            </a:r>
            <a:r>
              <a:rPr lang="en-US" dirty="0"/>
              <a:t>years with </a:t>
            </a:r>
            <a:r>
              <a:rPr lang="en-US" b="1" dirty="0"/>
              <a:t>14.9%</a:t>
            </a:r>
          </a:p>
          <a:p>
            <a:r>
              <a:rPr lang="en-US" dirty="0"/>
              <a:t>        3.</a:t>
            </a:r>
            <a:r>
              <a:rPr lang="en-US" b="1" dirty="0"/>
              <a:t>31 </a:t>
            </a:r>
            <a:r>
              <a:rPr lang="en-US" dirty="0"/>
              <a:t>years with </a:t>
            </a:r>
            <a:r>
              <a:rPr lang="en-US" b="1" dirty="0"/>
              <a:t>14.4%</a:t>
            </a:r>
          </a:p>
          <a:p>
            <a:endParaRPr lang="en-US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This is only based on the age and not on gender with others.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It can be noted the </a:t>
            </a:r>
            <a:r>
              <a:rPr lang="en-US" b="1" dirty="0"/>
              <a:t>25-30</a:t>
            </a:r>
            <a:r>
              <a:rPr lang="en-US" dirty="0"/>
              <a:t> age group has a significant high number of claim requests.</a:t>
            </a:r>
          </a:p>
        </p:txBody>
      </p:sp>
    </p:spTree>
    <p:extLst>
      <p:ext uri="{BB962C8B-B14F-4D97-AF65-F5344CB8AC3E}">
        <p14:creationId xmlns:p14="http://schemas.microsoft.com/office/powerpoint/2010/main" val="60604890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05239"/>
            <a:ext cx="10121900" cy="652463"/>
          </a:xfrm>
        </p:spPr>
        <p:txBody>
          <a:bodyPr/>
          <a:lstStyle/>
          <a:p>
            <a:r>
              <a:rPr lang="en-US" sz="3200" dirty="0"/>
              <a:t>Highest SOLD INSURANCE PLANS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3EABC6C-08AB-6758-E48E-1E5EBF6A16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10" y="1157702"/>
            <a:ext cx="10957657" cy="405285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8F44F9-91EF-ADA1-4F7B-B68678A8F464}"/>
              </a:ext>
            </a:extLst>
          </p:cNvPr>
          <p:cNvSpPr txBox="1"/>
          <p:nvPr/>
        </p:nvSpPr>
        <p:spPr>
          <a:xfrm>
            <a:off x="14410" y="5592417"/>
            <a:ext cx="1179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total of </a:t>
            </a:r>
            <a:r>
              <a:rPr lang="en-US" b="1" u="sng" dirty="0"/>
              <a:t>1,310,175 </a:t>
            </a:r>
            <a:r>
              <a:rPr lang="en-US" dirty="0"/>
              <a:t>insurance plans were sold in the year.</a:t>
            </a:r>
          </a:p>
          <a:p>
            <a:r>
              <a:rPr lang="en-US" dirty="0"/>
              <a:t>Cancellation plan had the highest sale of </a:t>
            </a:r>
            <a:r>
              <a:rPr lang="en-US" b="1" dirty="0"/>
              <a:t>390,105.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AC76-97DC-CC28-8037-635B3AE6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based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EA758-5708-4956-5F15-2EBB67AF2F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3356" y="1939731"/>
            <a:ext cx="5832644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62DBB-9827-52C7-CA46-FDB38E655B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0FDEA-3F55-5006-CE5D-8FEAED66E8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21AC9-14F4-10AB-E1EC-A55D751A04E5}"/>
              </a:ext>
            </a:extLst>
          </p:cNvPr>
          <p:cNvSpPr txBox="1"/>
          <p:nvPr/>
        </p:nvSpPr>
        <p:spPr>
          <a:xfrm>
            <a:off x="6705600" y="2252870"/>
            <a:ext cx="4890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As per the data provided, a conclusion could not be made based on Gender.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is good to note that for the Gender that was recorded, the number of males and females were more or less the same</a:t>
            </a:r>
          </a:p>
        </p:txBody>
      </p:sp>
    </p:spTree>
    <p:extLst>
      <p:ext uri="{BB962C8B-B14F-4D97-AF65-F5344CB8AC3E}">
        <p14:creationId xmlns:p14="http://schemas.microsoft.com/office/powerpoint/2010/main" val="120699787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177</TotalTime>
  <Words>733</Words>
  <Application>Microsoft Office PowerPoint</Application>
  <PresentationFormat>Widescreen</PresentationFormat>
  <Paragraphs>155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Black</vt:lpstr>
      <vt:lpstr>Avenir Next LT Pro</vt:lpstr>
      <vt:lpstr>Calibri</vt:lpstr>
      <vt:lpstr>Courier New</vt:lpstr>
      <vt:lpstr>Gill Sans Ultra Bold</vt:lpstr>
      <vt:lpstr>Inter</vt:lpstr>
      <vt:lpstr>Söhne</vt:lpstr>
      <vt:lpstr>Wingdings</vt:lpstr>
      <vt:lpstr>Office Theme</vt:lpstr>
      <vt:lpstr>TRAVEL INSURANCE ANALYSIS</vt:lpstr>
      <vt:lpstr>AGENDA</vt:lpstr>
      <vt:lpstr>INTRO</vt:lpstr>
      <vt:lpstr>PRIMARY GOALS</vt:lpstr>
      <vt:lpstr> </vt:lpstr>
      <vt:lpstr>PowerPoint Presentation</vt:lpstr>
      <vt:lpstr>ages where insured are raising claim requests</vt:lpstr>
      <vt:lpstr>Highest SOLD INSURANCE PLANS</vt:lpstr>
      <vt:lpstr>Gender based analysis</vt:lpstr>
      <vt:lpstr>Top 5 visited countries</vt:lpstr>
      <vt:lpstr>what are our high income insurance plans?</vt:lpstr>
      <vt:lpstr>Highest SOLD INSURANCE PLANS</vt:lpstr>
      <vt:lpstr>Highest profit plans</vt:lpstr>
      <vt:lpstr>Highest performing agencies</vt:lpstr>
      <vt:lpstr>DISTRIBUTION CHANNELS</vt:lpstr>
      <vt:lpstr>AGENCIES WITH ONLINE DISTRIBUTION</vt:lpstr>
      <vt:lpstr>AGENCIES WITH Offline DISTRIBUTION</vt:lpstr>
      <vt:lpstr>WHAT ARE OUR CLAIM REQUESTS ANALYSIS?</vt:lpstr>
      <vt:lpstr>AGE CLAIM REQUEST</vt:lpstr>
      <vt:lpstr>COUNTRIES CLAIM REQUESTS </vt:lpstr>
      <vt:lpstr>PowerPoint Presentation</vt:lpstr>
      <vt:lpstr>BUSINESS OPPORTUNITIES ARE LIKE BUSES. THERE'S ALWAYS ANOTHER ONE COMING.</vt:lpstr>
      <vt:lpstr>MEET OUR TEAM</vt:lpstr>
      <vt:lpstr>MEET OUR EXTENDED TEAM</vt:lpstr>
      <vt:lpstr>SUMMARY &amp; 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INSURANCE ANALYSIS</dc:title>
  <dc:creator>Brian Mungai</dc:creator>
  <cp:lastModifiedBy>Brian Mungai</cp:lastModifiedBy>
  <cp:revision>4</cp:revision>
  <dcterms:created xsi:type="dcterms:W3CDTF">2023-12-18T12:56:03Z</dcterms:created>
  <dcterms:modified xsi:type="dcterms:W3CDTF">2023-12-20T09:28:40Z</dcterms:modified>
</cp:coreProperties>
</file>